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98" r:id="rId2"/>
    <p:sldId id="300" r:id="rId3"/>
    <p:sldId id="313" r:id="rId4"/>
    <p:sldId id="295" r:id="rId5"/>
    <p:sldId id="305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Open Sans Light" panose="020B0306030504020204" pitchFamily="34" charset="0"/>
      <p:regular r:id="rId16"/>
      <p:italic r:id="rId17"/>
    </p:embeddedFont>
    <p:embeddedFont>
      <p:font typeface="Trebuchet MS" panose="020B060302020202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4A27"/>
    <a:srgbClr val="26416B"/>
    <a:srgbClr val="13294B"/>
    <a:srgbClr val="471200"/>
    <a:srgbClr val="A25349"/>
    <a:srgbClr val="FFFFFF"/>
    <a:srgbClr val="D133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666E37-3809-4AE7-80AD-E7F50128EA7D}" v="1000" dt="2020-07-28T15:19:02.124"/>
    <p1510:client id="{D637CCD9-EE8E-4306-B646-E4029EEAED25}" v="2" dt="2020-08-02T20:22:48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6893" autoAdjust="0"/>
    <p:restoredTop sz="94690"/>
  </p:normalViewPr>
  <p:slideViewPr>
    <p:cSldViewPr snapToGrid="0">
      <p:cViewPr varScale="1">
        <p:scale>
          <a:sx n="81" d="100"/>
          <a:sy n="81" d="100"/>
        </p:scale>
        <p:origin x="122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82C3EC-14E2-CC4E-8EC2-C61EC30ABCE7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5CBA1-5578-A343-A225-3A2A18080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497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from Google </a:t>
            </a:r>
            <a:r>
              <a:rPr lang="en-US" dirty="0" err="1"/>
              <a:t>Colab</a:t>
            </a:r>
            <a:r>
              <a:rPr lang="en-US" dirty="0"/>
              <a:t> session.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55CBA1-5578-A343-A225-3A2A180809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267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73038" y="297951"/>
            <a:ext cx="11868149" cy="3235963"/>
          </a:xfrm>
        </p:spPr>
        <p:txBody>
          <a:bodyPr anchor="b" anchorCtr="0">
            <a:noAutofit/>
          </a:bodyPr>
          <a:lstStyle>
            <a:lvl1pPr algn="ctr">
              <a:defRPr sz="6000" b="1" cap="all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Course Title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173037" y="3534310"/>
            <a:ext cx="11868151" cy="294895"/>
          </a:xfrm>
        </p:spPr>
        <p:txBody>
          <a:bodyPr>
            <a:normAutofit/>
          </a:bodyPr>
          <a:lstStyle>
            <a:lvl1pPr marL="0" indent="0" algn="ctr">
              <a:buNone/>
              <a:defRPr sz="1800" b="0" baseline="0">
                <a:solidFill>
                  <a:srgbClr val="E84A2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with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173038" y="3829205"/>
            <a:ext cx="11868150" cy="496215"/>
          </a:xfrm>
        </p:spPr>
        <p:txBody>
          <a:bodyPr>
            <a:noAutofit/>
          </a:bodyPr>
          <a:lstStyle>
            <a:lvl1pPr marL="0" indent="0" algn="ctr">
              <a:buNone/>
              <a:defRPr sz="3600" cap="all" spc="300" baseline="0">
                <a:solidFill>
                  <a:srgbClr val="E84A27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Instructor Name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73038" y="5132982"/>
            <a:ext cx="11868150" cy="374579"/>
          </a:xfrm>
        </p:spPr>
        <p:txBody>
          <a:bodyPr>
            <a:noAutofit/>
          </a:bodyPr>
          <a:lstStyle>
            <a:lvl1pPr marL="0" indent="0" algn="ctr">
              <a:buNone/>
              <a:defRPr sz="2800" b="1">
                <a:ln w="3175">
                  <a:noFill/>
                </a:ln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Module Title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73038" y="5623676"/>
            <a:ext cx="11868150" cy="374579"/>
          </a:xfrm>
        </p:spPr>
        <p:txBody>
          <a:bodyPr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Lesson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4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81263" y="452387"/>
            <a:ext cx="11242307" cy="5986914"/>
          </a:xfrm>
        </p:spPr>
        <p:txBody>
          <a:bodyPr anchor="ctr">
            <a:normAutofit/>
          </a:bodyPr>
          <a:lstStyle>
            <a:lvl1pPr marL="0" indent="0" algn="ctr">
              <a:buNone/>
              <a:defRPr sz="360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"Insert quotation."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  <p:sp>
        <p:nvSpPr>
          <p:cNvPr id="4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81263" y="5975683"/>
            <a:ext cx="11242307" cy="46361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i="0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Quote Attribution</a:t>
            </a:r>
          </a:p>
        </p:txBody>
      </p:sp>
    </p:spTree>
    <p:extLst>
      <p:ext uri="{BB962C8B-B14F-4D97-AF65-F5344CB8AC3E}">
        <p14:creationId xmlns:p14="http://schemas.microsoft.com/office/powerpoint/2010/main" val="179494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234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72570"/>
            <a:ext cx="11752446" cy="1058779"/>
          </a:xfrm>
        </p:spPr>
        <p:txBody>
          <a:bodyPr>
            <a:normAutofit/>
          </a:bodyPr>
          <a:lstStyle>
            <a:lvl1pPr>
              <a:defRPr sz="5400" spc="-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References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 hasCustomPrompt="1"/>
          </p:nvPr>
        </p:nvSpPr>
        <p:spPr>
          <a:xfrm>
            <a:off x="211755" y="1376947"/>
            <a:ext cx="11752730" cy="4674532"/>
          </a:xfrm>
          <a:custGeom>
            <a:avLst/>
            <a:gdLst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348 w 11758675"/>
              <a:gd name="connsiteY2" fmla="*/ 3969822 h 5209314"/>
              <a:gd name="connsiteX3" fmla="*/ 11758675 w 11758675"/>
              <a:gd name="connsiteY3" fmla="*/ 4557128 h 5209314"/>
              <a:gd name="connsiteX4" fmla="*/ 11170620 w 11758675"/>
              <a:gd name="connsiteY4" fmla="*/ 4557128 h 5209314"/>
              <a:gd name="connsiteX5" fmla="*/ 11170620 w 11758675"/>
              <a:gd name="connsiteY5" fmla="*/ 5209314 h 5209314"/>
              <a:gd name="connsiteX6" fmla="*/ 0 w 11758675"/>
              <a:gd name="connsiteY6" fmla="*/ 5207268 h 5209314"/>
              <a:gd name="connsiteX0" fmla="*/ 0 w 12647099"/>
              <a:gd name="connsiteY0" fmla="*/ 0 h 5209314"/>
              <a:gd name="connsiteX1" fmla="*/ 11752447 w 12647099"/>
              <a:gd name="connsiteY1" fmla="*/ 0 h 5209314"/>
              <a:gd name="connsiteX2" fmla="*/ 11758675 w 12647099"/>
              <a:gd name="connsiteY2" fmla="*/ 4557128 h 5209314"/>
              <a:gd name="connsiteX3" fmla="*/ 11170620 w 12647099"/>
              <a:gd name="connsiteY3" fmla="*/ 4557128 h 5209314"/>
              <a:gd name="connsiteX4" fmla="*/ 11170620 w 12647099"/>
              <a:gd name="connsiteY4" fmla="*/ 5209314 h 5209314"/>
              <a:gd name="connsiteX5" fmla="*/ 0 w 12647099"/>
              <a:gd name="connsiteY5" fmla="*/ 5207268 h 5209314"/>
              <a:gd name="connsiteX6" fmla="*/ 0 w 12647099"/>
              <a:gd name="connsiteY6" fmla="*/ 0 h 5209314"/>
              <a:gd name="connsiteX0" fmla="*/ 0 w 12631045"/>
              <a:gd name="connsiteY0" fmla="*/ 0 h 5209314"/>
              <a:gd name="connsiteX1" fmla="*/ 11752447 w 12631045"/>
              <a:gd name="connsiteY1" fmla="*/ 0 h 5209314"/>
              <a:gd name="connsiteX2" fmla="*/ 11758675 w 12631045"/>
              <a:gd name="connsiteY2" fmla="*/ 4557128 h 5209314"/>
              <a:gd name="connsiteX3" fmla="*/ 11170620 w 12631045"/>
              <a:gd name="connsiteY3" fmla="*/ 4557128 h 5209314"/>
              <a:gd name="connsiteX4" fmla="*/ 11170620 w 12631045"/>
              <a:gd name="connsiteY4" fmla="*/ 5209314 h 5209314"/>
              <a:gd name="connsiteX5" fmla="*/ 0 w 12631045"/>
              <a:gd name="connsiteY5" fmla="*/ 5207268 h 5209314"/>
              <a:gd name="connsiteX6" fmla="*/ 0 w 12631045"/>
              <a:gd name="connsiteY6" fmla="*/ 0 h 5209314"/>
              <a:gd name="connsiteX0" fmla="*/ 0 w 11772040"/>
              <a:gd name="connsiteY0" fmla="*/ 0 h 5209314"/>
              <a:gd name="connsiteX1" fmla="*/ 11752447 w 11772040"/>
              <a:gd name="connsiteY1" fmla="*/ 0 h 5209314"/>
              <a:gd name="connsiteX2" fmla="*/ 11758675 w 11772040"/>
              <a:gd name="connsiteY2" fmla="*/ 4557128 h 5209314"/>
              <a:gd name="connsiteX3" fmla="*/ 11170620 w 11772040"/>
              <a:gd name="connsiteY3" fmla="*/ 4557128 h 5209314"/>
              <a:gd name="connsiteX4" fmla="*/ 11170620 w 11772040"/>
              <a:gd name="connsiteY4" fmla="*/ 5209314 h 5209314"/>
              <a:gd name="connsiteX5" fmla="*/ 0 w 11772040"/>
              <a:gd name="connsiteY5" fmla="*/ 5207268 h 5209314"/>
              <a:gd name="connsiteX6" fmla="*/ 0 w 11772040"/>
              <a:gd name="connsiteY6" fmla="*/ 0 h 5209314"/>
              <a:gd name="connsiteX0" fmla="*/ 0 w 11772040"/>
              <a:gd name="connsiteY0" fmla="*/ 0 h 5209314"/>
              <a:gd name="connsiteX1" fmla="*/ 11752447 w 11772040"/>
              <a:gd name="connsiteY1" fmla="*/ 0 h 5209314"/>
              <a:gd name="connsiteX2" fmla="*/ 11758675 w 11772040"/>
              <a:gd name="connsiteY2" fmla="*/ 4557128 h 5209314"/>
              <a:gd name="connsiteX3" fmla="*/ 11170620 w 11772040"/>
              <a:gd name="connsiteY3" fmla="*/ 4557128 h 5209314"/>
              <a:gd name="connsiteX4" fmla="*/ 11170620 w 11772040"/>
              <a:gd name="connsiteY4" fmla="*/ 5209314 h 5209314"/>
              <a:gd name="connsiteX5" fmla="*/ 0 w 11772040"/>
              <a:gd name="connsiteY5" fmla="*/ 5207268 h 5209314"/>
              <a:gd name="connsiteX6" fmla="*/ 0 w 11772040"/>
              <a:gd name="connsiteY6" fmla="*/ 0 h 5209314"/>
              <a:gd name="connsiteX0" fmla="*/ 0 w 11761931"/>
              <a:gd name="connsiteY0" fmla="*/ 0 h 5209314"/>
              <a:gd name="connsiteX1" fmla="*/ 11752447 w 11761931"/>
              <a:gd name="connsiteY1" fmla="*/ 0 h 5209314"/>
              <a:gd name="connsiteX2" fmla="*/ 11758675 w 11761931"/>
              <a:gd name="connsiteY2" fmla="*/ 4557128 h 5209314"/>
              <a:gd name="connsiteX3" fmla="*/ 11170620 w 11761931"/>
              <a:gd name="connsiteY3" fmla="*/ 4557128 h 5209314"/>
              <a:gd name="connsiteX4" fmla="*/ 11170620 w 11761931"/>
              <a:gd name="connsiteY4" fmla="*/ 5209314 h 5209314"/>
              <a:gd name="connsiteX5" fmla="*/ 0 w 11761931"/>
              <a:gd name="connsiteY5" fmla="*/ 5207268 h 5209314"/>
              <a:gd name="connsiteX6" fmla="*/ 0 w 11761931"/>
              <a:gd name="connsiteY6" fmla="*/ 0 h 5209314"/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675 w 11758675"/>
              <a:gd name="connsiteY2" fmla="*/ 4557128 h 5209314"/>
              <a:gd name="connsiteX3" fmla="*/ 11170620 w 11758675"/>
              <a:gd name="connsiteY3" fmla="*/ 4557128 h 5209314"/>
              <a:gd name="connsiteX4" fmla="*/ 11170620 w 11758675"/>
              <a:gd name="connsiteY4" fmla="*/ 5209314 h 5209314"/>
              <a:gd name="connsiteX5" fmla="*/ 0 w 11758675"/>
              <a:gd name="connsiteY5" fmla="*/ 5207268 h 5209314"/>
              <a:gd name="connsiteX6" fmla="*/ 0 w 11758675"/>
              <a:gd name="connsiteY6" fmla="*/ 0 h 5209314"/>
              <a:gd name="connsiteX0" fmla="*/ 0 w 11758675"/>
              <a:gd name="connsiteY0" fmla="*/ 0 h 5209314"/>
              <a:gd name="connsiteX1" fmla="*/ 11752447 w 11758675"/>
              <a:gd name="connsiteY1" fmla="*/ 0 h 5209314"/>
              <a:gd name="connsiteX2" fmla="*/ 11758675 w 11758675"/>
              <a:gd name="connsiteY2" fmla="*/ 4557128 h 5209314"/>
              <a:gd name="connsiteX3" fmla="*/ 11756247 w 11758675"/>
              <a:gd name="connsiteY3" fmla="*/ 5194533 h 5209314"/>
              <a:gd name="connsiteX4" fmla="*/ 11170620 w 11758675"/>
              <a:gd name="connsiteY4" fmla="*/ 5209314 h 5209314"/>
              <a:gd name="connsiteX5" fmla="*/ 0 w 11758675"/>
              <a:gd name="connsiteY5" fmla="*/ 5207268 h 5209314"/>
              <a:gd name="connsiteX6" fmla="*/ 0 w 11758675"/>
              <a:gd name="connsiteY6" fmla="*/ 0 h 5209314"/>
              <a:gd name="connsiteX0" fmla="*/ 0 w 11822053"/>
              <a:gd name="connsiteY0" fmla="*/ 0 h 5220126"/>
              <a:gd name="connsiteX1" fmla="*/ 11752447 w 11822053"/>
              <a:gd name="connsiteY1" fmla="*/ 0 h 5220126"/>
              <a:gd name="connsiteX2" fmla="*/ 11758675 w 11822053"/>
              <a:gd name="connsiteY2" fmla="*/ 4557128 h 5220126"/>
              <a:gd name="connsiteX3" fmla="*/ 11756247 w 11822053"/>
              <a:gd name="connsiteY3" fmla="*/ 5194533 h 5220126"/>
              <a:gd name="connsiteX4" fmla="*/ 11170620 w 11822053"/>
              <a:gd name="connsiteY4" fmla="*/ 5209314 h 5220126"/>
              <a:gd name="connsiteX5" fmla="*/ 0 w 11822053"/>
              <a:gd name="connsiteY5" fmla="*/ 5207268 h 5220126"/>
              <a:gd name="connsiteX6" fmla="*/ 0 w 11822053"/>
              <a:gd name="connsiteY6" fmla="*/ 0 h 5220126"/>
              <a:gd name="connsiteX0" fmla="*/ 0 w 11758803"/>
              <a:gd name="connsiteY0" fmla="*/ 0 h 5209314"/>
              <a:gd name="connsiteX1" fmla="*/ 11752447 w 11758803"/>
              <a:gd name="connsiteY1" fmla="*/ 0 h 5209314"/>
              <a:gd name="connsiteX2" fmla="*/ 11758675 w 11758803"/>
              <a:gd name="connsiteY2" fmla="*/ 4557128 h 5209314"/>
              <a:gd name="connsiteX3" fmla="*/ 11756247 w 11758803"/>
              <a:gd name="connsiteY3" fmla="*/ 5194533 h 5209314"/>
              <a:gd name="connsiteX4" fmla="*/ 11170620 w 11758803"/>
              <a:gd name="connsiteY4" fmla="*/ 5209314 h 5209314"/>
              <a:gd name="connsiteX5" fmla="*/ 0 w 11758803"/>
              <a:gd name="connsiteY5" fmla="*/ 5207268 h 5209314"/>
              <a:gd name="connsiteX6" fmla="*/ 0 w 11758803"/>
              <a:gd name="connsiteY6" fmla="*/ 0 h 5209314"/>
              <a:gd name="connsiteX0" fmla="*/ 0 w 11758803"/>
              <a:gd name="connsiteY0" fmla="*/ 0 h 5220927"/>
              <a:gd name="connsiteX1" fmla="*/ 11752447 w 11758803"/>
              <a:gd name="connsiteY1" fmla="*/ 0 h 5220927"/>
              <a:gd name="connsiteX2" fmla="*/ 11758675 w 11758803"/>
              <a:gd name="connsiteY2" fmla="*/ 4557128 h 5220927"/>
              <a:gd name="connsiteX3" fmla="*/ 11756247 w 11758803"/>
              <a:gd name="connsiteY3" fmla="*/ 5220927 h 5220927"/>
              <a:gd name="connsiteX4" fmla="*/ 11170620 w 11758803"/>
              <a:gd name="connsiteY4" fmla="*/ 5209314 h 5220927"/>
              <a:gd name="connsiteX5" fmla="*/ 0 w 11758803"/>
              <a:gd name="connsiteY5" fmla="*/ 5207268 h 5220927"/>
              <a:gd name="connsiteX6" fmla="*/ 0 w 11758803"/>
              <a:gd name="connsiteY6" fmla="*/ 0 h 5220927"/>
              <a:gd name="connsiteX0" fmla="*/ 0 w 11758803"/>
              <a:gd name="connsiteY0" fmla="*/ 0 h 5212129"/>
              <a:gd name="connsiteX1" fmla="*/ 11752447 w 11758803"/>
              <a:gd name="connsiteY1" fmla="*/ 0 h 5212129"/>
              <a:gd name="connsiteX2" fmla="*/ 11758675 w 11758803"/>
              <a:gd name="connsiteY2" fmla="*/ 4557128 h 5212129"/>
              <a:gd name="connsiteX3" fmla="*/ 11756247 w 11758803"/>
              <a:gd name="connsiteY3" fmla="*/ 5212129 h 5212129"/>
              <a:gd name="connsiteX4" fmla="*/ 11170620 w 11758803"/>
              <a:gd name="connsiteY4" fmla="*/ 5209314 h 5212129"/>
              <a:gd name="connsiteX5" fmla="*/ 0 w 11758803"/>
              <a:gd name="connsiteY5" fmla="*/ 5207268 h 5212129"/>
              <a:gd name="connsiteX6" fmla="*/ 0 w 11758803"/>
              <a:gd name="connsiteY6" fmla="*/ 0 h 5212129"/>
              <a:gd name="connsiteX0" fmla="*/ 0 w 11756247"/>
              <a:gd name="connsiteY0" fmla="*/ 0 h 5212129"/>
              <a:gd name="connsiteX1" fmla="*/ 11752447 w 11756247"/>
              <a:gd name="connsiteY1" fmla="*/ 0 h 5212129"/>
              <a:gd name="connsiteX2" fmla="*/ 11756247 w 11756247"/>
              <a:gd name="connsiteY2" fmla="*/ 5212129 h 5212129"/>
              <a:gd name="connsiteX3" fmla="*/ 11170620 w 11756247"/>
              <a:gd name="connsiteY3" fmla="*/ 5209314 h 5212129"/>
              <a:gd name="connsiteX4" fmla="*/ 0 w 11756247"/>
              <a:gd name="connsiteY4" fmla="*/ 5207268 h 5212129"/>
              <a:gd name="connsiteX5" fmla="*/ 0 w 11756247"/>
              <a:gd name="connsiteY5" fmla="*/ 0 h 5212129"/>
              <a:gd name="connsiteX0" fmla="*/ 0 w 11756247"/>
              <a:gd name="connsiteY0" fmla="*/ 0 h 5212129"/>
              <a:gd name="connsiteX1" fmla="*/ 11752447 w 11756247"/>
              <a:gd name="connsiteY1" fmla="*/ 0 h 5212129"/>
              <a:gd name="connsiteX2" fmla="*/ 11756247 w 11756247"/>
              <a:gd name="connsiteY2" fmla="*/ 5212129 h 5212129"/>
              <a:gd name="connsiteX3" fmla="*/ 0 w 11756247"/>
              <a:gd name="connsiteY3" fmla="*/ 5207268 h 5212129"/>
              <a:gd name="connsiteX4" fmla="*/ 0 w 11756247"/>
              <a:gd name="connsiteY4" fmla="*/ 0 h 5212129"/>
              <a:gd name="connsiteX0" fmla="*/ 0 w 11752730"/>
              <a:gd name="connsiteY0" fmla="*/ 0 h 5212129"/>
              <a:gd name="connsiteX1" fmla="*/ 11752447 w 11752730"/>
              <a:gd name="connsiteY1" fmla="*/ 0 h 5212129"/>
              <a:gd name="connsiteX2" fmla="*/ 11751509 w 11752730"/>
              <a:gd name="connsiteY2" fmla="*/ 5212129 h 5212129"/>
              <a:gd name="connsiteX3" fmla="*/ 0 w 11752730"/>
              <a:gd name="connsiteY3" fmla="*/ 5207268 h 5212129"/>
              <a:gd name="connsiteX4" fmla="*/ 0 w 11752730"/>
              <a:gd name="connsiteY4" fmla="*/ 0 h 5212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52730" h="5212129">
                <a:moveTo>
                  <a:pt x="0" y="0"/>
                </a:moveTo>
                <a:lnTo>
                  <a:pt x="11752447" y="0"/>
                </a:lnTo>
                <a:cubicBezTo>
                  <a:pt x="11753714" y="1737376"/>
                  <a:pt x="11750242" y="3474753"/>
                  <a:pt x="11751509" y="5212129"/>
                </a:cubicBezTo>
                <a:lnTo>
                  <a:pt x="0" y="5207268"/>
                </a:lnTo>
                <a:lnTo>
                  <a:pt x="0" y="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marL="457200" indent="-457200">
              <a:spcBef>
                <a:spcPts val="600"/>
              </a:spcBef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reference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359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8/22/2021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6638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8/22/2021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53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6"/>
            <a:ext cx="11752447" cy="451835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  <a:lvl2pPr>
              <a:defRPr sz="3200">
                <a:solidFill>
                  <a:schemeClr val="tx1"/>
                </a:solidFill>
              </a:defRPr>
            </a:lvl2pPr>
            <a:lvl3pPr>
              <a:defRPr sz="2800">
                <a:solidFill>
                  <a:schemeClr val="tx1"/>
                </a:solidFill>
              </a:defRPr>
            </a:lvl3pPr>
            <a:lvl4pPr>
              <a:defRPr sz="2400">
                <a:solidFill>
                  <a:schemeClr val="tx1"/>
                </a:solidFill>
              </a:defRPr>
            </a:lvl4pPr>
            <a:lvl5pPr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7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8" y="1359937"/>
            <a:ext cx="11753065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latin typeface="Trebuchet MS" panose="020B06030202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4"/>
            <a:ext cx="11752447" cy="405266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67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186660"/>
            <a:ext cx="11752446" cy="564531"/>
          </a:xfrm>
        </p:spPr>
        <p:txBody>
          <a:bodyPr>
            <a:noAutofit/>
          </a:bodyPr>
          <a:lstStyle>
            <a:lvl1pPr>
              <a:defRPr sz="5000" b="1" spc="-300">
                <a:solidFill>
                  <a:srgbClr val="26416B"/>
                </a:solidFill>
                <a:latin typeface="Open Sans" panose="020B0606030504020204" pitchFamily="34" charset="0"/>
                <a:cs typeface="Microsoft Tai Le" panose="020B0502040204020203" pitchFamily="34" charset="0"/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11138" y="686435"/>
            <a:ext cx="11753850" cy="465688"/>
          </a:xfrm>
        </p:spPr>
        <p:txBody>
          <a:bodyPr>
            <a:noAutofit/>
          </a:bodyPr>
          <a:lstStyle>
            <a:lvl1pPr marL="0" indent="0">
              <a:buNone/>
              <a:defRPr sz="3200" cap="all" baseline="0">
                <a:solidFill>
                  <a:srgbClr val="E84A27"/>
                </a:solidFill>
                <a:latin typeface="Open Sans" panose="020B0606030504020204" pitchFamily="34" charset="0"/>
                <a:ea typeface="Franchise" panose="00000009000000000000" pitchFamily="49" charset="0"/>
                <a:cs typeface="Microsoft Tai Le" panose="020B0502040204020203" pitchFamily="34" charset="0"/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6"/>
            <a:ext cx="11752447" cy="45183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85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 and 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186660"/>
            <a:ext cx="11752446" cy="564531"/>
          </a:xfrm>
        </p:spPr>
        <p:txBody>
          <a:bodyPr>
            <a:noAutofit/>
          </a:bodyPr>
          <a:lstStyle>
            <a:lvl1pPr>
              <a:defRPr sz="5000" b="1" spc="-300">
                <a:solidFill>
                  <a:srgbClr val="26416B"/>
                </a:solidFill>
                <a:latin typeface="Open Sans" panose="020B0606030504020204" pitchFamily="34" charset="0"/>
                <a:cs typeface="Microsoft Tai Le" panose="020B0502040204020203" pitchFamily="34" charset="0"/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211138" y="686435"/>
            <a:ext cx="11753850" cy="465688"/>
          </a:xfrm>
        </p:spPr>
        <p:txBody>
          <a:bodyPr>
            <a:noAutofit/>
          </a:bodyPr>
          <a:lstStyle>
            <a:lvl1pPr marL="0" indent="0">
              <a:buNone/>
              <a:defRPr sz="3200" cap="all" baseline="0">
                <a:solidFill>
                  <a:srgbClr val="E84A27"/>
                </a:solidFill>
                <a:latin typeface="Open Sans" panose="020B0606030504020204" pitchFamily="34" charset="0"/>
                <a:ea typeface="Franchise" panose="00000009000000000000" pitchFamily="49" charset="0"/>
                <a:cs typeface="Microsoft Tai Le" panose="020B0502040204020203" pitchFamily="34" charset="0"/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8" y="1359937"/>
            <a:ext cx="11753065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  <a:latin typeface="Trebuchet MS" panose="020B0603020202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4"/>
            <a:ext cx="11752447" cy="405266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40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359938"/>
            <a:ext cx="5736657" cy="45183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27546" y="1359938"/>
            <a:ext cx="5736657" cy="45183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75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Subhead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sz="5400" b="1" spc="-300" baseline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1139" y="1359937"/>
            <a:ext cx="5737268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1756" y="1825626"/>
            <a:ext cx="5736657" cy="40526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6226929" y="1359937"/>
            <a:ext cx="5737268" cy="465688"/>
          </a:xfrm>
        </p:spPr>
        <p:txBody>
          <a:bodyPr>
            <a:noAutofit/>
          </a:bodyPr>
          <a:lstStyle>
            <a:lvl1pPr marL="0" indent="0">
              <a:buNone/>
              <a:defRPr sz="2800" b="1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subheading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27546" y="1825626"/>
            <a:ext cx="5736657" cy="40526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31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11757" y="211017"/>
            <a:ext cx="11752446" cy="1148920"/>
          </a:xfrm>
        </p:spPr>
        <p:txBody>
          <a:bodyPr>
            <a:normAutofit/>
          </a:bodyPr>
          <a:lstStyle>
            <a:lvl1pPr>
              <a:lnSpc>
                <a:spcPct val="80000"/>
              </a:lnSpc>
              <a:defRPr lang="en-US" spc="-300" dirty="0">
                <a:solidFill>
                  <a:srgbClr val="26416B"/>
                </a:solidFill>
              </a:defRPr>
            </a:lvl1pPr>
          </a:lstStyle>
          <a:p>
            <a:r>
              <a:rPr lang="en-US" dirty="0"/>
              <a:t>Click to insert title</a:t>
            </a: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211757" y="6219929"/>
            <a:ext cx="11206520" cy="394430"/>
          </a:xfrm>
        </p:spPr>
        <p:txBody>
          <a:bodyPr>
            <a:noAutofit/>
          </a:bodyPr>
          <a:lstStyle>
            <a:lvl1pPr marL="0" indent="0" algn="l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reference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26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81262" y="441063"/>
            <a:ext cx="11242307" cy="3018829"/>
          </a:xfrm>
        </p:spPr>
        <p:txBody>
          <a:bodyPr anchor="b" anchorCtr="0">
            <a:normAutofit/>
          </a:bodyPr>
          <a:lstStyle>
            <a:lvl1pPr marL="0" indent="0" algn="ctr">
              <a:buNone/>
              <a:defRPr sz="4400" b="1" i="0" cap="all" baseline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INSERT TERM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81263" y="3459893"/>
            <a:ext cx="11242307" cy="2534508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definition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1600" y="6219929"/>
            <a:ext cx="272603" cy="39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8091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63" r:id="rId4"/>
    <p:sldLayoutId id="2147483658" r:id="rId5"/>
    <p:sldLayoutId id="2147483664" r:id="rId6"/>
    <p:sldLayoutId id="2147483656" r:id="rId7"/>
    <p:sldLayoutId id="2147483655" r:id="rId8"/>
    <p:sldLayoutId id="2147483657" r:id="rId9"/>
    <p:sldLayoutId id="2147483659" r:id="rId10"/>
    <p:sldLayoutId id="2147483661" r:id="rId11"/>
    <p:sldLayoutId id="2147483660" r:id="rId12"/>
    <p:sldLayoutId id="2147483665" r:id="rId13"/>
    <p:sldLayoutId id="214748366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 cap="all" spc="-150" baseline="0">
          <a:solidFill>
            <a:schemeClr val="tx1"/>
          </a:solidFill>
          <a:latin typeface="Open Sans" panose="020B0606030504020204" pitchFamily="34" charset="0"/>
          <a:ea typeface="Franchise" panose="00000009000000000000" pitchFamily="49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471200"/>
        </a:buClr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24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20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18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471200"/>
        </a:buClr>
        <a:buFont typeface="Arial" panose="020B0604020202020204" pitchFamily="34" charset="0"/>
        <a:buChar char="•"/>
        <a:defRPr sz="1800" b="0" kern="1200" baseline="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school.io/cloud-services-for-jupyter-notebook" TargetMode="External"/><Relationship Id="rId2" Type="http://schemas.openxmlformats.org/officeDocument/2006/relationships/hyperlink" Target="https://www.anaconda.com/products/individua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python language,  </a:t>
            </a:r>
            <a:r>
              <a:rPr lang="en-US" i="1" dirty="0">
                <a:solidFill>
                  <a:schemeClr val="accent2">
                    <a:lumMod val="50000"/>
                  </a:schemeClr>
                </a:solidFill>
              </a:rPr>
              <a:t>part 1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is an </a:t>
            </a:r>
            <a:r>
              <a:rPr lang="en-US" i="1" dirty="0">
                <a:solidFill>
                  <a:schemeClr val="accent1">
                    <a:lumMod val="75000"/>
                  </a:schemeClr>
                </a:solidFill>
              </a:rPr>
              <a:t>interpreted language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/>
              <a:t>that has been around since 1990.  The current release is </a:t>
            </a:r>
            <a:r>
              <a:rPr lang="en-US" i="1" dirty="0">
                <a:solidFill>
                  <a:srgbClr val="0070C0"/>
                </a:solidFill>
              </a:rPr>
              <a:t>version 3</a:t>
            </a:r>
            <a:r>
              <a:rPr lang="en-US" i="1" dirty="0"/>
              <a:t>.</a:t>
            </a:r>
            <a:endParaRPr lang="en-US" dirty="0"/>
          </a:p>
          <a:p>
            <a:pPr lvl="1"/>
            <a:r>
              <a:rPr lang="en-US" dirty="0"/>
              <a:t>versus a </a:t>
            </a:r>
            <a:r>
              <a:rPr lang="en-US" i="1" dirty="0">
                <a:solidFill>
                  <a:srgbClr val="0070C0"/>
                </a:solidFill>
              </a:rPr>
              <a:t>compiled language</a:t>
            </a:r>
            <a:r>
              <a:rPr lang="en-US" dirty="0"/>
              <a:t>, where code is first </a:t>
            </a:r>
            <a:r>
              <a:rPr lang="en-US" i="1" dirty="0"/>
              <a:t>compiled</a:t>
            </a:r>
            <a:r>
              <a:rPr lang="en-US" dirty="0"/>
              <a:t> into machine code, then executed: A two step process 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Interpreted</a:t>
            </a:r>
            <a:r>
              <a:rPr lang="en-US" dirty="0"/>
              <a:t> languages are more flexible, but less efficient.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Compiled</a:t>
            </a:r>
            <a:r>
              <a:rPr lang="en-US" dirty="0"/>
              <a:t> languages are less flexible (must recompile after every change to code) but are very efficient.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221F30-9460-5042-A598-9B56F1D8A9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1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python language,  </a:t>
            </a:r>
            <a:r>
              <a:rPr lang="en-US" i="1" dirty="0">
                <a:solidFill>
                  <a:schemeClr val="accent2">
                    <a:lumMod val="50000"/>
                  </a:schemeClr>
                </a:solidFill>
              </a:rPr>
              <a:t>part 2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is an </a:t>
            </a:r>
            <a:r>
              <a:rPr lang="en-US" i="1" dirty="0">
                <a:solidFill>
                  <a:schemeClr val="accent1">
                    <a:lumMod val="75000"/>
                  </a:schemeClr>
                </a:solidFill>
              </a:rPr>
              <a:t>interpreted language</a:t>
            </a:r>
          </a:p>
          <a:p>
            <a:r>
              <a:rPr lang="en-US" dirty="0"/>
              <a:t>Examples of other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interpreted</a:t>
            </a:r>
            <a:r>
              <a:rPr lang="en-US" dirty="0"/>
              <a:t> languages: </a:t>
            </a:r>
          </a:p>
          <a:p>
            <a:pPr lvl="1"/>
            <a:r>
              <a:rPr lang="en-US" dirty="0" err="1"/>
              <a:t>javascript</a:t>
            </a:r>
            <a:endParaRPr lang="en-US" dirty="0"/>
          </a:p>
          <a:p>
            <a:pPr lvl="1"/>
            <a:r>
              <a:rPr lang="en-US" dirty="0"/>
              <a:t>MATLAB™</a:t>
            </a:r>
          </a:p>
          <a:p>
            <a:r>
              <a:rPr lang="en-US" dirty="0"/>
              <a:t>Examples of other </a:t>
            </a:r>
            <a:r>
              <a:rPr lang="en-US" dirty="0">
                <a:solidFill>
                  <a:srgbClr val="0070C0"/>
                </a:solidFill>
              </a:rPr>
              <a:t>compiled</a:t>
            </a:r>
            <a:r>
              <a:rPr lang="en-US" dirty="0"/>
              <a:t> languages:</a:t>
            </a:r>
          </a:p>
          <a:p>
            <a:pPr lvl="1"/>
            <a:r>
              <a:rPr lang="en-US" dirty="0"/>
              <a:t>c, </a:t>
            </a:r>
            <a:r>
              <a:rPr lang="en-US" dirty="0" err="1"/>
              <a:t>c++</a:t>
            </a:r>
            <a:endParaRPr lang="en-US" dirty="0"/>
          </a:p>
          <a:p>
            <a:pPr lvl="1"/>
            <a:r>
              <a:rPr lang="en-US" dirty="0"/>
              <a:t>FORTRAN</a:t>
            </a:r>
          </a:p>
          <a:p>
            <a:pPr lvl="1"/>
            <a:r>
              <a:rPr lang="en-US" dirty="0"/>
              <a:t>java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221F30-9460-5042-A598-9B56F1D8A9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10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B068E-7DE9-48C2-838E-6984311BF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88BDF-83AF-416D-9B48-68978A5E6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E5C4D6-B225-4295-B369-B55AB47855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7371A5-FE4B-43BF-84C3-299B74A94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BD8112-DCE1-4405-A11E-7FA98913B73D}"/>
              </a:ext>
            </a:extLst>
          </p:cNvPr>
          <p:cNvSpPr txBox="1"/>
          <p:nvPr/>
        </p:nvSpPr>
        <p:spPr>
          <a:xfrm>
            <a:off x="5917090" y="854685"/>
            <a:ext cx="6047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In this class, we will use……….</a:t>
            </a:r>
          </a:p>
        </p:txBody>
      </p:sp>
    </p:spTree>
    <p:extLst>
      <p:ext uri="{BB962C8B-B14F-4D97-AF65-F5344CB8AC3E}">
        <p14:creationId xmlns:p14="http://schemas.microsoft.com/office/powerpoint/2010/main" val="748232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we code, </a:t>
            </a:r>
            <a:r>
              <a:rPr lang="en-US" i="1" dirty="0">
                <a:solidFill>
                  <a:schemeClr val="accent2">
                    <a:lumMod val="50000"/>
                  </a:schemeClr>
                </a:solidFill>
              </a:rPr>
              <a:t>part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756" y="1359936"/>
            <a:ext cx="11752447" cy="457008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 dirty="0"/>
              <a:t>1. Google </a:t>
            </a:r>
            <a:r>
              <a:rPr lang="en-US" b="1" dirty="0" err="1"/>
              <a:t>Colaboratory</a:t>
            </a:r>
            <a:endParaRPr lang="en-US" b="1" dirty="0"/>
          </a:p>
          <a:p>
            <a:pPr lvl="1">
              <a:spcBef>
                <a:spcPts val="900"/>
              </a:spcBef>
            </a:pPr>
            <a:r>
              <a:rPr lang="en-US" dirty="0">
                <a:hlinkClick r:id="rId3"/>
              </a:rPr>
              <a:t>https://colab.research.google.com</a:t>
            </a:r>
            <a:endParaRPr lang="en-US" dirty="0"/>
          </a:p>
          <a:p>
            <a:pPr lvl="1">
              <a:spcBef>
                <a:spcPts val="900"/>
              </a:spcBef>
            </a:pPr>
            <a:r>
              <a:rPr lang="en-US" dirty="0"/>
              <a:t>A </a:t>
            </a:r>
            <a:r>
              <a:rPr lang="en-US" b="1" dirty="0"/>
              <a:t>free</a:t>
            </a:r>
            <a:r>
              <a:rPr lang="en-US" dirty="0"/>
              <a:t> resource for writing and running Python </a:t>
            </a:r>
          </a:p>
          <a:p>
            <a:pPr lvl="2">
              <a:spcBef>
                <a:spcPts val="900"/>
              </a:spcBef>
            </a:pPr>
            <a:r>
              <a:rPr lang="en-US" i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rPr>
              <a:t>There are alternatives if you cannot use Google resources!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Codes are edited and executed via a web browser</a:t>
            </a:r>
          </a:p>
          <a:p>
            <a:pPr lvl="2"/>
            <a:r>
              <a:rPr lang="en-US" i="1" dirty="0"/>
              <a:t>no app </a:t>
            </a:r>
            <a:r>
              <a:rPr lang="en-US" dirty="0"/>
              <a:t>need be installed. 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Codes run on Google’s cloud servers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Data files can be stored in a </a:t>
            </a:r>
            <a:r>
              <a:rPr lang="en-US" i="1" dirty="0"/>
              <a:t>Google Drive</a:t>
            </a:r>
            <a:r>
              <a:rPr lang="en-US" dirty="0"/>
              <a:t>, or retrieved over the internet for use by your Python programs.</a:t>
            </a:r>
          </a:p>
          <a:p>
            <a:endParaRPr lang="en-US" dirty="0"/>
          </a:p>
          <a:p>
            <a:endParaRPr lang="en-US" sz="3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BC7C38-5AC1-2B40-8779-E4BF594F6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4BA77-C9FF-254F-9C1A-0C33AA015C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156" y="147233"/>
            <a:ext cx="4092498" cy="206919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443671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"/>
                <a:cs typeface="Arial"/>
              </a:rPr>
              <a:t>where we code, </a:t>
            </a:r>
            <a:r>
              <a:rPr lang="en-US" i="1" dirty="0">
                <a:solidFill>
                  <a:schemeClr val="accent2">
                    <a:lumMod val="50000"/>
                  </a:schemeClr>
                </a:solidFill>
                <a:latin typeface="Open Sans"/>
                <a:cs typeface="Arial"/>
              </a:rPr>
              <a:t>part 3</a:t>
            </a:r>
            <a:endParaRPr lang="en-US" i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756" y="1359936"/>
            <a:ext cx="11752447" cy="4570086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b="1" dirty="0">
                <a:latin typeface="Open Sans"/>
                <a:ea typeface="Open Sans"/>
                <a:cs typeface="Open Sans"/>
              </a:rPr>
              <a:t>2. Your laptop/PC</a:t>
            </a:r>
            <a:endParaRPr lang="en-US" dirty="0">
              <a:latin typeface="Open Sans"/>
              <a:ea typeface="Open Sans"/>
              <a:cs typeface="Open Sans"/>
            </a:endParaRPr>
          </a:p>
          <a:p>
            <a:pPr lvl="1">
              <a:spcBef>
                <a:spcPts val="900"/>
              </a:spcBef>
              <a:buFont typeface="Courier New" panose="02070309020205020404" pitchFamily="49" charset="0"/>
              <a:buChar char="o"/>
            </a:pPr>
            <a:r>
              <a:rPr lang="en-US" dirty="0"/>
              <a:t> Download </a:t>
            </a:r>
            <a:r>
              <a:rPr lang="en-US" i="1" dirty="0"/>
              <a:t>free </a:t>
            </a:r>
            <a:r>
              <a:rPr lang="en-US" dirty="0"/>
              <a:t>Anaconda, including Python, from: </a:t>
            </a:r>
            <a:r>
              <a:rPr lang="en-US" dirty="0">
                <a:hlinkClick r:id="rId2"/>
              </a:rPr>
              <a:t>https://www.anaconda.com/products/individual</a:t>
            </a:r>
            <a:r>
              <a:rPr lang="en-US" dirty="0"/>
              <a:t> </a:t>
            </a:r>
          </a:p>
          <a:p>
            <a:pPr lvl="1">
              <a:spcBef>
                <a:spcPts val="1500"/>
              </a:spcBef>
              <a:buFont typeface="Courier New" panose="02070309020205020404" pitchFamily="49" charset="0"/>
              <a:buChar char="o"/>
            </a:pPr>
            <a:r>
              <a:rPr lang="en-US" dirty="0"/>
              <a:t> You can run your code on your own machine, using software from Anaconda and other free packages discussed in class</a:t>
            </a:r>
          </a:p>
          <a:p>
            <a:pPr lvl="1">
              <a:spcBef>
                <a:spcPts val="1500"/>
              </a:spcBef>
              <a:buFont typeface="Courier New" panose="02070309020205020404" pitchFamily="49" charset="0"/>
              <a:buChar char="o"/>
            </a:pPr>
            <a:r>
              <a:rPr lang="en-US" dirty="0"/>
              <a:t> All of the software we will use is free!</a:t>
            </a:r>
          </a:p>
          <a:p>
            <a:pPr>
              <a:spcBef>
                <a:spcPts val="2100"/>
              </a:spcBef>
            </a:pPr>
            <a:r>
              <a:rPr lang="en-US" b="1">
                <a:latin typeface="Open Sans"/>
                <a:ea typeface="Open Sans"/>
                <a:cs typeface="Open Sans"/>
              </a:rPr>
              <a:t>3. </a:t>
            </a:r>
            <a:r>
              <a:rPr lang="en-US" b="1" dirty="0">
                <a:latin typeface="Open Sans"/>
                <a:ea typeface="Open Sans"/>
                <a:cs typeface="Open Sans"/>
              </a:rPr>
              <a:t>Other </a:t>
            </a:r>
            <a:r>
              <a:rPr lang="en-US" b="1" i="1" dirty="0" err="1">
                <a:latin typeface="Open Sans"/>
                <a:ea typeface="Open Sans"/>
                <a:cs typeface="Open Sans"/>
              </a:rPr>
              <a:t>Colab</a:t>
            </a:r>
            <a:r>
              <a:rPr lang="en-US" b="1" i="1" dirty="0">
                <a:latin typeface="Open Sans"/>
                <a:ea typeface="Open Sans"/>
                <a:cs typeface="Open Sans"/>
              </a:rPr>
              <a:t> </a:t>
            </a:r>
            <a:r>
              <a:rPr lang="en-US" b="1" dirty="0">
                <a:latin typeface="Open Sans"/>
                <a:ea typeface="Open Sans"/>
                <a:cs typeface="Open Sans"/>
              </a:rPr>
              <a:t>alternatives:</a:t>
            </a:r>
          </a:p>
          <a:p>
            <a:pPr lvl="1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3000" dirty="0">
                <a:hlinkClick r:id="rId3"/>
              </a:rPr>
              <a:t>https://www.dataschool.io/cloud-services-for-jupyter-notebook</a:t>
            </a:r>
            <a:endParaRPr lang="en-US" sz="4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BC7C38-5AC1-2B40-8779-E4BF594F6C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62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07C59F1D-A927-4419-9C4F-B47EB5E7BCE8}" vid="{988AE39D-6ED3-44B0-BF17-7412BF32C7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6990</TotalTime>
  <Words>283</Words>
  <Application>Microsoft Office PowerPoint</Application>
  <PresentationFormat>Widescreen</PresentationFormat>
  <Paragraphs>33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Courier New</vt:lpstr>
      <vt:lpstr>Arial</vt:lpstr>
      <vt:lpstr>Trebuchet MS</vt:lpstr>
      <vt:lpstr>Calibri</vt:lpstr>
      <vt:lpstr>Open Sans</vt:lpstr>
      <vt:lpstr>Open Sans Light</vt:lpstr>
      <vt:lpstr>Office Theme</vt:lpstr>
      <vt:lpstr>the python language,  part 1</vt:lpstr>
      <vt:lpstr>the python language,  part 2</vt:lpstr>
      <vt:lpstr>PowerPoint Presentation</vt:lpstr>
      <vt:lpstr>where we code, part 1</vt:lpstr>
      <vt:lpstr>where we code, part 3</vt:lpstr>
    </vt:vector>
  </TitlesOfParts>
  <Manager/>
  <Company>UI Atmospheric Sciences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Brian Jewett and Alicia Klees</dc:creator>
  <cp:keywords/>
  <dc:description/>
  <cp:lastModifiedBy>Klees, Alicia</cp:lastModifiedBy>
  <cp:revision>241</cp:revision>
  <dcterms:created xsi:type="dcterms:W3CDTF">2018-12-12T21:03:18Z</dcterms:created>
  <dcterms:modified xsi:type="dcterms:W3CDTF">2021-08-23T03:13:23Z</dcterms:modified>
  <cp:category/>
</cp:coreProperties>
</file>

<file path=docProps/thumbnail.jpeg>
</file>